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E8BEB92-D892-4A72-936C-67C4C25BD9E7}">
          <p14:sldIdLst>
            <p14:sldId id="257"/>
            <p14:sldId id="258"/>
          </p14:sldIdLst>
        </p14:section>
        <p14:section name="Untitled Section" id="{E11E79FE-ADFD-4DC9-BD95-7185409D535F}">
          <p14:sldIdLst>
            <p14:sldId id="259"/>
            <p14:sldId id="260"/>
            <p14:sldId id="262"/>
            <p14:sldId id="263"/>
            <p14:sldId id="264"/>
            <p14:sldId id="265"/>
            <p14:sldId id="266"/>
            <p14:sldId id="267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D13F"/>
    <a:srgbClr val="FF3399"/>
    <a:srgbClr val="F29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353EF-B4C5-4F22-B3C5-36E79DFB4813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C1E06-4A72-4BDE-9D56-3F639FA92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94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4066-B16D-4F79-AA32-B7B21ACC8CBA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4F84-911B-4C24-B8A9-4280A0E3825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4066-B16D-4F79-AA32-B7B21ACC8CBA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4F84-911B-4C24-B8A9-4280A0E38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4066-B16D-4F79-AA32-B7B21ACC8CBA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4F84-911B-4C24-B8A9-4280A0E38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4066-B16D-4F79-AA32-B7B21ACC8CBA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4F84-911B-4C24-B8A9-4280A0E38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4066-B16D-4F79-AA32-B7B21ACC8CBA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4F84-911B-4C24-B8A9-4280A0E3825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4066-B16D-4F79-AA32-B7B21ACC8CBA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4F84-911B-4C24-B8A9-4280A0E38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4066-B16D-4F79-AA32-B7B21ACC8CBA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4F84-911B-4C24-B8A9-4280A0E38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4066-B16D-4F79-AA32-B7B21ACC8CBA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4F84-911B-4C24-B8A9-4280A0E38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4066-B16D-4F79-AA32-B7B21ACC8CBA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4F84-911B-4C24-B8A9-4280A0E38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4066-B16D-4F79-AA32-B7B21ACC8CBA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A4F84-911B-4C24-B8A9-4280A0E38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64066-B16D-4F79-AA32-B7B21ACC8CBA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CA4F84-911B-4C24-B8A9-4280A0E3825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C64066-B16D-4F79-AA32-B7B21ACC8CBA}" type="datetimeFigureOut">
              <a:rPr lang="en-US" smtClean="0"/>
              <a:t>9/28/2013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CA4F84-911B-4C24-B8A9-4280A0E3825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audio" Target="../media/audio1.wav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5162"/>
          </a:xfrm>
        </p:spPr>
        <p:txBody>
          <a:bodyPr>
            <a:normAutofit/>
          </a:bodyPr>
          <a:lstStyle/>
          <a:p>
            <a:pPr algn="ctr"/>
            <a:r>
              <a:rPr lang="en-US" sz="6000" b="1" cap="none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sz="6000" b="1" cap="none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en-US" sz="6000" dirty="0"/>
          </a:p>
        </p:txBody>
      </p:sp>
      <p:sp>
        <p:nvSpPr>
          <p:cNvPr id="3" name="Rectangle 2"/>
          <p:cNvSpPr/>
          <p:nvPr/>
        </p:nvSpPr>
        <p:spPr>
          <a:xfrm>
            <a:off x="2667000" y="2967335"/>
            <a:ext cx="4572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23360" y="2209800"/>
            <a:ext cx="5615640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13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স্বাগতম</a:t>
            </a:r>
            <a:endParaRPr lang="en-US" sz="13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074" name="Picture 2" descr="D:\Teacher's Led Content Development\Pictures\Welcome-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49297">
            <a:off x="7385827" y="2723529"/>
            <a:ext cx="1124297" cy="1410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804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asad training\Homework 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09800"/>
            <a:ext cx="2393290" cy="215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590800" y="990600"/>
            <a:ext cx="3482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bn-BD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বাড়ির কাজ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0400" y="2732782"/>
            <a:ext cx="4876800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কম্পিউটার রক্ষণাবেক্ষনের গুরুত্ব নিজের ভাষায় লিখে আনবে।</a:t>
            </a:r>
            <a:endParaRPr lang="en-US" sz="3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4152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95400" y="1828800"/>
            <a:ext cx="5791200" cy="20618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ধন্যবাদ</a:t>
            </a:r>
            <a:endParaRPr lang="en-US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32931" y="1900535"/>
            <a:ext cx="5791200" cy="20618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5400" b="1" cap="none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ধন্যবাদ</a:t>
            </a:r>
            <a:endParaRPr lang="en-US" sz="5400" b="1" cap="none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35206" y="1959592"/>
            <a:ext cx="5791200" cy="20618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54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ধন্যবাদ</a:t>
            </a:r>
            <a:endParaRPr lang="en-US" sz="54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76" name="Picture 4" descr="D:\Teacher's Led Content Development\Pictures\77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962400"/>
            <a:ext cx="2389780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922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from="(ppt_w)" to="(-ppt_w*2)" calcmode="lin" valueType="num">
                                      <p:cBhvr rctx="PPT">
                                        <p:cTn id="6" dur="1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ppt_w*0.50)" calcmode="lin" valueType="num">
                                      <p:cBhvr>
                                        <p:cTn id="7" dur="1000" decel="50000" autoRev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1+ppt_h/2)" calcmode="lin" valueType="num">
                                      <p:cBhvr>
                                        <p:cTn id="8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200"/>
                            </p:stCondLst>
                            <p:childTnLst>
                              <p:par>
                                <p:cTn id="12" presetID="3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			</a:t>
            </a:r>
            <a:r>
              <a:rPr lang="bn-BD" sz="4000" dirty="0" smtClean="0"/>
              <a:t>মীর আসাদ হোসেন</a:t>
            </a:r>
            <a:r>
              <a:rPr lang="bn-BD" dirty="0" smtClean="0"/>
              <a:t/>
            </a:r>
            <a:br>
              <a:rPr lang="bn-BD" dirty="0" smtClean="0"/>
            </a:br>
            <a:r>
              <a:rPr lang="en-US" dirty="0" smtClean="0"/>
              <a:t>             		</a:t>
            </a:r>
            <a:r>
              <a:rPr lang="bn-BD" sz="2400" dirty="0" smtClean="0"/>
              <a:t>সহকারী শিক্ষক</a:t>
            </a:r>
            <a:br>
              <a:rPr lang="bn-BD" sz="2400" dirty="0" smtClean="0"/>
            </a:br>
            <a:r>
              <a:rPr lang="en-US" sz="2400" dirty="0" smtClean="0"/>
              <a:t>				</a:t>
            </a:r>
            <a:r>
              <a:rPr lang="bn-BD" sz="2400" dirty="0" smtClean="0"/>
              <a:t>নালী বড়রিয়া কৃষ্ণচন্দ্র উচ্চ বিদ্যালয়</a:t>
            </a:r>
            <a:br>
              <a:rPr lang="bn-BD" sz="2400" dirty="0" smtClean="0"/>
            </a:br>
            <a:r>
              <a:rPr lang="en-US" sz="2400" dirty="0" smtClean="0"/>
              <a:t>				</a:t>
            </a:r>
            <a:r>
              <a:rPr lang="bn-BD" sz="2400" dirty="0" smtClean="0"/>
              <a:t>০১৭১৮০২৭১৯৯</a:t>
            </a:r>
            <a:r>
              <a:rPr lang="bn-BD" dirty="0" smtClean="0"/>
              <a:t/>
            </a:r>
            <a:br>
              <a:rPr lang="bn-BD" dirty="0" smtClean="0"/>
            </a:br>
            <a:r>
              <a:rPr lang="en-US" dirty="0" smtClean="0"/>
              <a:t>				</a:t>
            </a:r>
            <a:r>
              <a:rPr lang="en-US" sz="2000" dirty="0" smtClean="0"/>
              <a:t>esaanali@gmail.com</a:t>
            </a:r>
            <a:r>
              <a:rPr lang="bn-BD" dirty="0" smtClean="0"/>
              <a:t/>
            </a:r>
            <a:br>
              <a:rPr lang="bn-BD" dirty="0" smtClean="0"/>
            </a:br>
            <a:endParaRPr lang="en-US" dirty="0"/>
          </a:p>
        </p:txBody>
      </p:sp>
      <p:pic>
        <p:nvPicPr>
          <p:cNvPr id="1026" name="Picture 2" descr="C:\Users\Doel-1612i3\Desktop\asad\comput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67001"/>
            <a:ext cx="2900363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oel-1612i3\Desktop\asad\Asa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18007">
            <a:off x="1963644" y="3184366"/>
            <a:ext cx="899942" cy="89994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</p:pic>
      <p:sp>
        <p:nvSpPr>
          <p:cNvPr id="6" name="Down Arrow Callout 5"/>
          <p:cNvSpPr/>
          <p:nvPr/>
        </p:nvSpPr>
        <p:spPr>
          <a:xfrm>
            <a:off x="3657600" y="914400"/>
            <a:ext cx="2286000" cy="889475"/>
          </a:xfrm>
          <a:prstGeom prst="downArrowCallout">
            <a:avLst/>
          </a:prstGeom>
          <a:solidFill>
            <a:srgbClr val="FFD1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bn-BD" sz="2400" b="1" dirty="0" smtClean="0">
                <a:solidFill>
                  <a:srgbClr val="C00000"/>
                </a:solidFill>
              </a:rPr>
              <a:t>পরিচিতি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098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6" accel="18667" fill="hold" grpId="0" nodeType="afterEffect" p14:presetBounceEnd="34667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4667">
                                          <p:cBhvr additive="base">
                                            <p:cTn id="7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4667">
                                          <p:cBhvr additive="base">
                                            <p:cTn id="8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las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7125"/>
                                </p:stCondLst>
                                <p:childTnLst>
                                  <p:par>
                                    <p:cTn id="10" presetID="42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1000"/>
                                            <p:tgtEl>
                                              <p:spTgt spid="1026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3" dur="1000" fill="hold"/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1000" fill="hold"/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8125"/>
                                </p:stCondLst>
                                <p:childTnLst>
                                  <p:par>
                                    <p:cTn id="16" presetID="6" presetClass="entr" presetSubtype="16" fill="hold" nodeType="after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circle(in)">
                                          <p:cBhvr>
                                            <p:cTn id="18" dur="10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6" accel="18667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5" name="las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7125"/>
                                </p:stCondLst>
                                <p:childTnLst>
                                  <p:par>
                                    <p:cTn id="10" presetID="42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1000"/>
                                            <p:tgtEl>
                                              <p:spTgt spid="1026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3" dur="1000" fill="hold"/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1000" fill="hold"/>
                                            <p:tgtEl>
                                              <p:spTgt spid="102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8125"/>
                                </p:stCondLst>
                                <p:childTnLst>
                                  <p:par>
                                    <p:cTn id="16" presetID="6" presetClass="entr" presetSubtype="16" fill="hold" nodeType="after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circle(in)">
                                          <p:cBhvr>
                                            <p:cTn id="18" dur="10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  <a14:imgEffect>
                      <a14:brightnessContrast bright="58000" contrast="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211" y="838200"/>
            <a:ext cx="7539789" cy="5257800"/>
          </a:xfrm>
          <a:prstGeom prst="rect">
            <a:avLst/>
          </a:prstGeom>
          <a:noFill/>
        </p:spPr>
      </p:pic>
      <p:sp>
        <p:nvSpPr>
          <p:cNvPr id="4" name="Horizontal Scroll 3"/>
          <p:cNvSpPr/>
          <p:nvPr/>
        </p:nvSpPr>
        <p:spPr>
          <a:xfrm>
            <a:off x="1752600" y="609600"/>
            <a:ext cx="5943600" cy="2362200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bn-BD" sz="4000" dirty="0">
                <a:solidFill>
                  <a:srgbClr val="000099"/>
                </a:solidFill>
              </a:rPr>
              <a:t>শ্রেণী : ষষ্ঠ,</a:t>
            </a:r>
            <a:r>
              <a:rPr lang="bn-BD" sz="4000" dirty="0">
                <a:solidFill>
                  <a:srgbClr val="C00000"/>
                </a:solidFill>
              </a:rPr>
              <a:t>     </a:t>
            </a:r>
            <a:r>
              <a:rPr lang="bn-BD" sz="4000" dirty="0">
                <a:solidFill>
                  <a:srgbClr val="FF0000"/>
                </a:solidFill>
              </a:rPr>
              <a:t>শাখা : খ</a:t>
            </a:r>
            <a:endParaRPr lang="bn-BD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33601" y="3542943"/>
            <a:ext cx="5029200" cy="175432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5400" b="1" cap="none" spc="0" dirty="0">
                <a:ln w="900" cmpd="sng">
                  <a:solidFill>
                    <a:srgbClr val="FFC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বিষয় : </a:t>
            </a:r>
            <a:r>
              <a:rPr lang="bn-BD" sz="5400" b="1" cap="none" spc="0" dirty="0" smtClean="0">
                <a:ln w="900" cmpd="sng">
                  <a:solidFill>
                    <a:srgbClr val="FFC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তথ্য </a:t>
            </a:r>
            <a:r>
              <a:rPr lang="bn-BD" sz="5400" b="1" cap="none" spc="0" dirty="0">
                <a:ln w="900" cmpd="sng">
                  <a:solidFill>
                    <a:srgbClr val="FFC000">
                      <a:alpha val="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ও যোগাযোগ প্রযুক্তি</a:t>
            </a:r>
            <a:endParaRPr lang="en-US" sz="5400" b="1" cap="none" spc="0" dirty="0">
              <a:ln w="900" cmpd="sng">
                <a:solidFill>
                  <a:srgbClr val="FFC000">
                    <a:alpha val="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67200" y="5297269"/>
            <a:ext cx="360524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36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অধ্যায় : তৃতীয়</a:t>
            </a:r>
            <a:endParaRPr lang="en-US" sz="36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3508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609600" y="1219200"/>
            <a:ext cx="3657600" cy="22098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 w="101600" cmpd="thickThin">
            <a:solidFill>
              <a:srgbClr val="C00000">
                <a:alpha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Delay 6"/>
          <p:cNvSpPr/>
          <p:nvPr/>
        </p:nvSpPr>
        <p:spPr>
          <a:xfrm>
            <a:off x="609600" y="3657600"/>
            <a:ext cx="3657600" cy="2133600"/>
          </a:xfrm>
          <a:prstGeom prst="flowChartDelay">
            <a:avLst/>
          </a:prstGeom>
          <a:blipFill>
            <a:blip r:embed="rId3"/>
            <a:stretch>
              <a:fillRect/>
            </a:stretch>
          </a:blipFill>
          <a:ln w="127000" cmpd="thinThick">
            <a:solidFill>
              <a:srgbClr val="C000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72000" y="1219200"/>
            <a:ext cx="4114800" cy="44958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90500" cmpd="tri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10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Callout 5"/>
          <p:cNvSpPr/>
          <p:nvPr/>
        </p:nvSpPr>
        <p:spPr>
          <a:xfrm>
            <a:off x="647700" y="813375"/>
            <a:ext cx="3124200" cy="762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5800" y="1752600"/>
            <a:ext cx="739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rgbClr val="00B050"/>
                </a:solidFill>
              </a:rPr>
              <a:t>তথ্য ও যোগাযোগ প্রযুক্তির নিরাপদ ব্যবহার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3605986"/>
            <a:ext cx="8229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bn-BD" sz="3200" b="1" dirty="0" smtClean="0">
                <a:solidFill>
                  <a:srgbClr val="FF0000"/>
                </a:solidFill>
              </a:rPr>
              <a:t>শিখন ফল : 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q"/>
            </a:pPr>
            <a:r>
              <a:rPr lang="bn-BD" b="1" dirty="0" smtClean="0">
                <a:solidFill>
                  <a:srgbClr val="002060"/>
                </a:solidFill>
              </a:rPr>
              <a:t>তথ্য ও যোগাযোগ প্রযুক্তির যন্ত্রপতি রক্ষনাবেক্ষন সম্পর্কে জানতে পারবে।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q"/>
            </a:pPr>
            <a:r>
              <a:rPr lang="bn-BD" b="1" dirty="0">
                <a:solidFill>
                  <a:srgbClr val="002060"/>
                </a:solidFill>
              </a:rPr>
              <a:t>তথ্য ও যোগাযোগ প্রযুক্তির </a:t>
            </a:r>
            <a:r>
              <a:rPr lang="bn-BD" b="1" dirty="0" smtClean="0">
                <a:solidFill>
                  <a:srgbClr val="002060"/>
                </a:solidFill>
              </a:rPr>
              <a:t>নিরাপদ ব্যবহারের উপায়সমূহ বিশ্লেষণ করতে পারবে।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6592" y="990600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D13F"/>
                </a:solidFill>
              </a:rPr>
              <a:t>আজকের পাঠ:</a:t>
            </a:r>
            <a:endParaRPr lang="en-US" dirty="0">
              <a:solidFill>
                <a:srgbClr val="FFD1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1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 advAuto="50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958107" y="3708737"/>
            <a:ext cx="785093" cy="1015663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sym typeface="Wingdings"/>
              </a:rPr>
              <a:t>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81200" y="3039070"/>
            <a:ext cx="78509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sym typeface="Wingdings"/>
              </a:rPr>
              <a:t></a:t>
            </a:r>
            <a:endParaRPr lang="en-U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33599" y="762000"/>
            <a:ext cx="4876799" cy="9541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FFC000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bn-BD" sz="3200" b="1" dirty="0" smtClean="0">
                <a:solidFill>
                  <a:srgbClr val="C00000"/>
                </a:solidFill>
              </a:rPr>
              <a:t>হার্ডওয়্যার </a:t>
            </a:r>
            <a:r>
              <a:rPr lang="bn-BD" sz="3200" b="1" dirty="0">
                <a:solidFill>
                  <a:srgbClr val="C00000"/>
                </a:solidFill>
              </a:rPr>
              <a:t>রক্ষনাবেক্ষণঃ</a:t>
            </a:r>
          </a:p>
        </p:txBody>
      </p:sp>
      <p:pic>
        <p:nvPicPr>
          <p:cNvPr id="6" name="Picture 6" descr="hpcomput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362200"/>
            <a:ext cx="785093" cy="643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842492" y="2405249"/>
            <a:ext cx="4167907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cmpd="dbl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মনিটর পরিষ্কার</a:t>
            </a:r>
            <a:endParaRPr lang="bn-BD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2842492" y="3293238"/>
            <a:ext cx="4167907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cmpd="dbl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কী-বোর্ড পরিষ্কার</a:t>
            </a:r>
            <a:endParaRPr lang="bn-BD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842493" y="3962400"/>
            <a:ext cx="4167906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cmpd="dbl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মাউস </a:t>
            </a:r>
            <a:r>
              <a:rPr lang="bn-BD" sz="2400" dirty="0"/>
              <a:t>পরিষ্কার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018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4800600"/>
            <a:ext cx="5562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lang="en-US" sz="2400" dirty="0"/>
          </a:p>
        </p:txBody>
      </p:sp>
      <p:sp>
        <p:nvSpPr>
          <p:cNvPr id="3" name="Rounded Rectangle 2"/>
          <p:cNvSpPr/>
          <p:nvPr/>
        </p:nvSpPr>
        <p:spPr>
          <a:xfrm>
            <a:off x="2133600" y="838200"/>
            <a:ext cx="4953000" cy="762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bn-BD" sz="3200" b="1" dirty="0">
                <a:solidFill>
                  <a:srgbClr val="C00000"/>
                </a:solidFill>
              </a:rPr>
              <a:t>সফটওয়্যার রক্ষনাবেক্ষণঃ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325806" y="3332332"/>
            <a:ext cx="5178188" cy="762000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200000"/>
              </a:lnSpc>
            </a:pPr>
            <a:r>
              <a:rPr lang="bn-BD" sz="2400" b="1" dirty="0"/>
              <a:t>কম্পিউটার ভাইরাস ও এর প্রতিকার</a:t>
            </a:r>
          </a:p>
        </p:txBody>
      </p:sp>
      <p:sp>
        <p:nvSpPr>
          <p:cNvPr id="9" name="Hexagon 8"/>
          <p:cNvSpPr/>
          <p:nvPr/>
        </p:nvSpPr>
        <p:spPr>
          <a:xfrm>
            <a:off x="914400" y="3276600"/>
            <a:ext cx="990600" cy="777925"/>
          </a:xfrm>
          <a:prstGeom prst="hexagon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12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nip Single Corner Rectangle 3"/>
          <p:cNvSpPr/>
          <p:nvPr/>
        </p:nvSpPr>
        <p:spPr>
          <a:xfrm>
            <a:off x="2059675" y="1066800"/>
            <a:ext cx="4876800" cy="762000"/>
          </a:xfrm>
          <a:prstGeom prst="snip1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>
                <a:solidFill>
                  <a:srgbClr val="FF3399"/>
                </a:solidFill>
              </a:rPr>
              <a:t>দলীয় কাজঃ</a:t>
            </a:r>
            <a:endParaRPr lang="en-US" sz="3200" dirty="0">
              <a:solidFill>
                <a:srgbClr val="FF3399"/>
              </a:solidFill>
            </a:endParaRPr>
          </a:p>
        </p:txBody>
      </p:sp>
      <p:sp>
        <p:nvSpPr>
          <p:cNvPr id="7" name="Round Diagonal Corner Rectangle 6"/>
          <p:cNvSpPr/>
          <p:nvPr/>
        </p:nvSpPr>
        <p:spPr>
          <a:xfrm>
            <a:off x="838201" y="3154978"/>
            <a:ext cx="7772400" cy="2560022"/>
          </a:xfrm>
          <a:prstGeom prst="round2Diag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/>
              <a:t>সঠিকভাবে বৈদ্যুতিক সংযোগ না করার ফলাফল কী হতে পারে ?</a:t>
            </a:r>
            <a:endParaRPr lang="en-US" sz="3600" b="1" dirty="0"/>
          </a:p>
        </p:txBody>
      </p:sp>
      <p:pic>
        <p:nvPicPr>
          <p:cNvPr id="3074" name="Picture 2" descr="C:\Users\Doel-1612i3\Documents\WebCam Media\Image2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104" y="1066800"/>
            <a:ext cx="58674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5586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30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30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3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62200" y="990600"/>
            <a:ext cx="365760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5400" b="1" cap="none" spc="0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মূল্যায়ন</a:t>
            </a:r>
            <a:endParaRPr lang="en-US" sz="54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2357735"/>
            <a:ext cx="7239000" cy="461665"/>
          </a:xfrm>
          <a:prstGeom prst="rect">
            <a:avLst/>
          </a:prstGeom>
          <a:solidFill>
            <a:srgbClr val="FFD13F"/>
          </a:solidFill>
        </p:spPr>
        <p:txBody>
          <a:bodyPr wrap="square" rtlCol="0">
            <a:spAutoFit/>
          </a:bodyPr>
          <a:lstStyle/>
          <a:p>
            <a:r>
              <a:rPr lang="bn-B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কম্পিউটারের বিভিন্ন যন্ত্রাংশ কেন পরিষ্কার রাখতে হবে?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3272135"/>
            <a:ext cx="72390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কম্পিউটারের সফটওয়্যারগুলো কিভাবে রক্ষা করা যায়?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5802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1133</TotalTime>
  <Words>109</Words>
  <Application>Microsoft Office PowerPoint</Application>
  <PresentationFormat>On-screen Show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 </vt:lpstr>
      <vt:lpstr>   মীর আসাদ হোসেন                সহকারী শিক্ষক     নালী বড়রিয়া কৃষ্ণচন্দ্র উচ্চ বিদ্যালয়     ০১৭১৮০২৭১৯৯     esaanali@gmail.com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Doel-1612i3</dc:creator>
  <cp:lastModifiedBy>Doel-1612i3</cp:lastModifiedBy>
  <cp:revision>66</cp:revision>
  <dcterms:created xsi:type="dcterms:W3CDTF">2013-09-08T07:32:41Z</dcterms:created>
  <dcterms:modified xsi:type="dcterms:W3CDTF">2013-09-28T14:02:18Z</dcterms:modified>
</cp:coreProperties>
</file>